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4" r:id="rId3"/>
    <p:sldId id="260" r:id="rId4"/>
    <p:sldId id="261" r:id="rId5"/>
    <p:sldId id="265" r:id="rId6"/>
    <p:sldId id="266" r:id="rId7"/>
    <p:sldId id="272" r:id="rId8"/>
    <p:sldId id="271" r:id="rId9"/>
    <p:sldId id="268" r:id="rId10"/>
    <p:sldId id="269" r:id="rId11"/>
    <p:sldId id="258" r:id="rId12"/>
    <p:sldId id="275" r:id="rId13"/>
    <p:sldId id="256" r:id="rId14"/>
    <p:sldId id="263" r:id="rId15"/>
    <p:sldId id="259" r:id="rId16"/>
    <p:sldId id="277" r:id="rId17"/>
    <p:sldId id="278" r:id="rId18"/>
    <p:sldId id="257" r:id="rId19"/>
    <p:sldId id="270" r:id="rId20"/>
    <p:sldId id="26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, Marcy" initials="AM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Alexander, Marcy" initials="AM [2]" lastIdx="1" clrIdx="1">
    <p:extLst>
      <p:ext uri="{19B8F6BF-5375-455C-9EA6-DF929625EA0E}">
        <p15:presenceInfo xmlns:p15="http://schemas.microsoft.com/office/powerpoint/2012/main" userId="" providerId=""/>
      </p:ext>
    </p:extLst>
  </p:cmAuthor>
  <p:cmAuthor id="3" name="Alexander, Marcy" initials="AM [3]" lastIdx="1" clrIdx="2">
    <p:extLst>
      <p:ext uri="{19B8F6BF-5375-455C-9EA6-DF929625EA0E}">
        <p15:presenceInfo xmlns:p15="http://schemas.microsoft.com/office/powerpoint/2012/main" userId="" providerId=""/>
      </p:ext>
    </p:extLst>
  </p:cmAuthor>
  <p:cmAuthor id="4" name="Alexander, Marcy" initials="AM [4]" lastIdx="1" clrIdx="3">
    <p:extLst>
      <p:ext uri="{19B8F6BF-5375-455C-9EA6-DF929625EA0E}">
        <p15:presenceInfo xmlns:p15="http://schemas.microsoft.com/office/powerpoint/2012/main" userId="" providerId=""/>
      </p:ext>
    </p:extLst>
  </p:cmAuthor>
  <p:cmAuthor id="5" name="Alexander, Marcy" initials="AM [5]" lastIdx="1" clrIdx="4">
    <p:extLst>
      <p:ext uri="{19B8F6BF-5375-455C-9EA6-DF929625EA0E}">
        <p15:presenceInfo xmlns:p15="http://schemas.microsoft.com/office/powerpoint/2012/main" userId="" providerId=""/>
      </p:ext>
    </p:extLst>
  </p:cmAuthor>
  <p:cmAuthor id="6" name="Alexander, Marcy" initials="AM [6]" lastIdx="1" clrIdx="5">
    <p:extLst>
      <p:ext uri="{19B8F6BF-5375-455C-9EA6-DF929625EA0E}">
        <p15:presenceInfo xmlns:p15="http://schemas.microsoft.com/office/powerpoint/2012/main" userId="" providerId=""/>
      </p:ext>
    </p:extLst>
  </p:cmAuthor>
  <p:cmAuthor id="7" name="Alexander, Marcy" initials="AM [7]" lastIdx="1" clrIdx="6">
    <p:extLst>
      <p:ext uri="{19B8F6BF-5375-455C-9EA6-DF929625EA0E}">
        <p15:presenceInfo xmlns:p15="http://schemas.microsoft.com/office/powerpoint/2012/main" userId="" providerId=""/>
      </p:ext>
    </p:extLst>
  </p:cmAuthor>
  <p:cmAuthor id="8" name="Alexander, Marcy" initials="AM [8]" lastIdx="1" clrIdx="7">
    <p:extLst>
      <p:ext uri="{19B8F6BF-5375-455C-9EA6-DF929625EA0E}">
        <p15:presenceInfo xmlns:p15="http://schemas.microsoft.com/office/powerpoint/2012/main" userId="" providerId=""/>
      </p:ext>
    </p:extLst>
  </p:cmAuthor>
  <p:cmAuthor id="9" name="Alexander, Marcy" initials="AM [9]" lastIdx="1" clrIdx="8">
    <p:extLst>
      <p:ext uri="{19B8F6BF-5375-455C-9EA6-DF929625EA0E}">
        <p15:presenceInfo xmlns:p15="http://schemas.microsoft.com/office/powerpoint/2012/main" userId="" providerId=""/>
      </p:ext>
    </p:extLst>
  </p:cmAuthor>
  <p:cmAuthor id="10" name="Alexander, Marcy" initials="AM [10]" lastIdx="1" clrIdx="9">
    <p:extLst>
      <p:ext uri="{19B8F6BF-5375-455C-9EA6-DF929625EA0E}">
        <p15:presenceInfo xmlns:p15="http://schemas.microsoft.com/office/powerpoint/2012/main" userId="" providerId=""/>
      </p:ext>
    </p:extLst>
  </p:cmAuthor>
  <p:cmAuthor id="11" name="Alexander, Marcy" initials="AM [11]" lastIdx="1" clrIdx="10">
    <p:extLst>
      <p:ext uri="{19B8F6BF-5375-455C-9EA6-DF929625EA0E}">
        <p15:presenceInfo xmlns:p15="http://schemas.microsoft.com/office/powerpoint/2012/main" userId="" providerId=""/>
      </p:ext>
    </p:extLst>
  </p:cmAuthor>
  <p:cmAuthor id="12" name="Alexander, Marcy" initials="AM [12]" lastIdx="1" clrIdx="11">
    <p:extLst>
      <p:ext uri="{19B8F6BF-5375-455C-9EA6-DF929625EA0E}">
        <p15:presenceInfo xmlns:p15="http://schemas.microsoft.com/office/powerpoint/2012/main" userId="" providerId=""/>
      </p:ext>
    </p:extLst>
  </p:cmAuthor>
  <p:cmAuthor id="13" name="Alexander, Marcy" initials="AM [13]" lastIdx="1" clrIdx="12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>
      <p:cViewPr>
        <p:scale>
          <a:sx n="66" d="100"/>
          <a:sy n="66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0" dt="2017-08-24T13:14:26.281" idx="1">
    <p:pos x="10" y="10"/>
    <p:text>confirmed in Voyages/Places - looking for original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7-08-24T13:03:01.803" idx="1">
    <p:pos x="10" y="10"/>
    <p:text>high res in folder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7-08-24T13:03:25.735" idx="1">
    <p:pos x="10" y="10"/>
    <p:text>high res in folder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9" dt="2017-08-24T13:03:39.142" idx="1">
    <p:pos x="10" y="10"/>
    <p:text>high res in folder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8-24T13:00:11.262" idx="1">
    <p:pos x="10" y="10"/>
    <p:text>high res in folder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17-08-24T13:23:32.394" idx="1">
    <p:pos x="10" y="10"/>
    <p:text>cannot find in Voyages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24T12:59:45.841" idx="1">
    <p:pos x="10" y="10"/>
    <p:text>This image is from LOC - in folder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7-08-24T13:17:43.268" idx="1">
    <p:pos x="10" y="10"/>
    <p:text>confirmed in Voyages - Vessels</p:text>
    <p:extLst>
      <p:ext uri="{C676402C-5697-4E1C-873F-D02D1690AC5C}">
        <p15:threadingInfo xmlns:p15="http://schemas.microsoft.com/office/powerpoint/2012/main" timeZoneBias="240"/>
      </p:ext>
    </p:extLst>
  </p:cm>
  <p:cm authorId="13" dt="2017-08-24T13:24:00.984" idx="1">
    <p:pos x="10" y="106"/>
    <p:text>in Voyages - looking for source file</p:text>
    <p:extLst>
      <p:ext uri="{C676402C-5697-4E1C-873F-D02D1690AC5C}">
        <p15:threadingInfo xmlns:p15="http://schemas.microsoft.com/office/powerpoint/2012/main" timeZoneBias="240">
          <p15:parentCm authorId="11" idx="1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8-24T13:02:12.847" idx="1">
    <p:pos x="10" y="10"/>
    <p:text>high res in folder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8-24T13:02:26.911" idx="1">
    <p:pos x="10" y="10"/>
    <p:text>high res in folder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7-08-24T13:02:34.054" idx="1">
    <p:pos x="10" y="10"/>
    <p:text>high res in folder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7-08-24T13:02:51.579" idx="1">
    <p:pos x="10" y="10"/>
    <p:text>high res in folder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8F93F4-F510-4882-8974-5A166B905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C84C861-41A0-4998-BA49-2B41A0315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9404F8-B011-45E7-A65F-D42E38BC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744C5A-1D69-4208-A4DE-6498E44D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21A561-F649-40C3-9258-C53A4600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E8E02F-11E6-4D32-AFC7-92AE1D0D3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5BDE120-8CE4-4C88-AB9F-C14AB49F4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97491B9-A413-4043-A899-B5E14707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066C31-1F75-4FE5-A7EE-96ED0FFB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CF3A52-9F8D-4483-81CB-BA61F1E2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9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27F714B-0378-4C5F-9B92-E54624451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4046127-3E05-421D-9C7A-0941C4F66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9AB47D-B39E-4BC6-8C1B-762E3C6B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06DA65-A715-4B77-8D1F-6F14FF7C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4A396D-BF27-46FF-96F5-EB01D138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53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B964C0-4688-451F-B6C1-13983AA9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F0A982-EEE7-4FAD-ABC2-FB670585F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1E8387-80BB-4FBA-B69E-7D169547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AF766B-4641-446D-9C4F-46ADA175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18A199-8A0B-47C0-B021-CC43163B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1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9D9A3B-B573-421D-A872-146306B6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2ACC6D-4A4A-4493-A8AC-88F2B56D9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3BE31E-C49B-4F54-95A2-29E77509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55401F-6E13-4E63-AC12-D6780A43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786196-DF54-4FCF-882A-F7DB9EECC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25720D-A1B3-45BE-9839-A1A95C81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61C9D9-EA10-4F4B-99B5-D03565331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81F4896-AFAD-49B7-BE3F-DDC4A7404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98FB49C-1F4F-4DE1-975A-3E68C884A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DB46E32-30D9-4A85-AE94-44C98AE9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8F81EAF-1FEE-4E7D-9CDA-09B847CB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3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6988C5-7DE0-4A9B-924C-C759A6DE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F6D65E8-782A-4EE5-851E-8322E7D8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A5D95F7-F6C9-4287-88BD-00A92A818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F7273DD-4F8C-4DB4-860B-19E35DA78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09E46B9-9123-4D59-A87F-F3324FAF6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2928C16-087E-45B7-9168-4609E0CF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890514A-19FC-4052-8916-9B2E8E18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70439D9-0FBA-4D0E-B52F-3715C196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8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403D5-988C-4E9B-81E1-3DF99A4E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2AAA7CE-7C0C-47C5-A856-41711D7F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71DB65-5060-4096-B4D7-3A889DCD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5D84A8-6373-4AAE-B6C1-43445D5F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05CB1DF-E966-4474-A6D2-D1DAAB4D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1DCD257-6AA6-40AA-9022-D0B423ED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5C9EE3-DC89-4239-9445-4199670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1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07F1C0-9286-4D43-80BA-65FBC35C3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07EC1A-0DC6-4156-83F9-106067AA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F0092E2-891A-4F39-8F0A-FE12A1CB6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E7AF72F-5428-4798-94E7-3F7C33A8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8DA1DE-B409-4882-A62E-EC478498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541CCAA-AB0C-4FCF-B141-A1926BDA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2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9DDB39-234D-4FC1-8424-645221ED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A90B968-30D9-4F89-A67B-333B84291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DE05D3E-9D27-4B37-B0E5-2FEBAE444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069A8F-E61E-45D6-ACB1-9ABA4ED9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313CBFF-8BE6-41B5-9276-0230F476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68CEFD3-1CFB-45D5-AB30-7E87724D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1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AC471A6-7E65-40CA-A9F4-81461356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CC0A69-5426-4257-AA44-5352F00B3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1EF1E3-A5FB-4CA6-ABFD-42E1EF360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CF3E5-B4DF-4519-8BD2-482F1E77FD1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37C2BD-63D5-44DE-A942-DF31FC0B1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FCC188-928D-4083-A110-F3C993707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8BA59-D779-4675-9E16-D2383A43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2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comments" Target="../comments/commen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comments" Target="../comments/commen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comments" Target="../comments/commen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comments" Target="../comments/commen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comments" Target="../comments/commen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comments" Target="../comments/commen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comments" Target="../comments/commen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comments" Target="../comments/commen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comments" Target="../comments/commen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5964" y="274320"/>
            <a:ext cx="106901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Possible Themes:</a:t>
            </a:r>
          </a:p>
          <a:p>
            <a:r>
              <a:rPr lang="en-GB" sz="3200" dirty="0"/>
              <a:t>	</a:t>
            </a:r>
            <a:r>
              <a:rPr lang="en-GB" sz="3200" dirty="0" smtClean="0"/>
              <a:t>1) Enslavement/ Sale in Africa</a:t>
            </a:r>
          </a:p>
          <a:p>
            <a:r>
              <a:rPr lang="en-GB" sz="3200" dirty="0"/>
              <a:t>	</a:t>
            </a:r>
            <a:r>
              <a:rPr lang="en-GB" sz="3200" dirty="0" smtClean="0"/>
              <a:t>2) Middle Passage</a:t>
            </a:r>
          </a:p>
          <a:p>
            <a:r>
              <a:rPr lang="en-GB" sz="3200" dirty="0"/>
              <a:t>	</a:t>
            </a:r>
            <a:r>
              <a:rPr lang="en-GB" sz="3200" dirty="0" smtClean="0"/>
              <a:t>3) Sale and </a:t>
            </a:r>
            <a:r>
              <a:rPr lang="en-GB" sz="3200" dirty="0" err="1" smtClean="0"/>
              <a:t>Labor</a:t>
            </a:r>
            <a:r>
              <a:rPr lang="en-GB" sz="3200" dirty="0" smtClean="0"/>
              <a:t> in the Americas</a:t>
            </a:r>
          </a:p>
          <a:p>
            <a:r>
              <a:rPr lang="en-GB" sz="3200" dirty="0"/>
              <a:t>	</a:t>
            </a:r>
            <a:r>
              <a:rPr lang="en-GB" sz="3200" dirty="0" smtClean="0"/>
              <a:t>4) Enslaved People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35546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Tabacs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c.1686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3D50C4-3B45-41F9-8C60-70EC8DF51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3916" r="54524" b="24656"/>
          <a:stretch/>
        </p:blipFill>
        <p:spPr>
          <a:xfrm>
            <a:off x="3955690" y="203673"/>
            <a:ext cx="4244881" cy="599713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718379" y="4051299"/>
            <a:ext cx="2609850" cy="2149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52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Olaudah Equiano,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c.1787. RIGHTS THROUGH BROWN</a:t>
            </a: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CDFE56-A48A-4605-8CBD-02912EB29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621" y="218536"/>
            <a:ext cx="4552950" cy="6096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413829" y="899886"/>
            <a:ext cx="2249714" cy="2496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26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9811" y="128337"/>
            <a:ext cx="10299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Images that we don’t possess the rights to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1065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Marie 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Seraphique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c.1771 (Rights: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Musee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d’Histoire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de Nantes)</a:t>
            </a: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75ED04-B21D-4C24-BA20-9D85C0DDF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011621"/>
            <a:ext cx="12192000" cy="48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1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50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Albanez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1845 (Rights: National Archives, London?)</a:t>
            </a: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DA18E34-77AC-47EF-9481-3723160DF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" b="10975"/>
          <a:stretch/>
        </p:blipFill>
        <p:spPr>
          <a:xfrm>
            <a:off x="2486230" y="126427"/>
            <a:ext cx="7781720" cy="60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3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HMS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 Daphne,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c.1868 (Rights: National Archives, London)</a:t>
            </a: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81F9D69-EF11-4331-AFAD-D8469D4C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11" y="128177"/>
            <a:ext cx="8040358" cy="60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2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568" y="272716"/>
            <a:ext cx="3768352" cy="55986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3586" y="6027003"/>
            <a:ext cx="8502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Unknown African in England. </a:t>
            </a:r>
            <a:r>
              <a:rPr lang="en-GB" sz="2400" dirty="0" err="1" smtClean="0"/>
              <a:t>Ottobah</a:t>
            </a:r>
            <a:r>
              <a:rPr lang="en-GB" sz="2400" dirty="0" smtClean="0"/>
              <a:t> </a:t>
            </a:r>
            <a:r>
              <a:rPr lang="en-GB" sz="2400" dirty="0" err="1" smtClean="0"/>
              <a:t>Cugoana</a:t>
            </a:r>
            <a:r>
              <a:rPr lang="en-GB" sz="2400" dirty="0" smtClean="0"/>
              <a:t>? </a:t>
            </a:r>
            <a:r>
              <a:rPr lang="en-GB" sz="2400" dirty="0" err="1" smtClean="0"/>
              <a:t>Ignatuis</a:t>
            </a:r>
            <a:r>
              <a:rPr lang="en-GB" sz="2400" dirty="0" smtClean="0"/>
              <a:t> Sancho? (Rights: Royal Albert Memorial Museum and Art Gallery)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09663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9811" y="128337"/>
            <a:ext cx="10299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Potential Options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15820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Description of a Slave Ship,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1788. PUBLIC DOMAIN?</a:t>
            </a: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77B931-A475-49FB-89A6-A867238F0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9" t="41111" r="-328" b="40416"/>
          <a:stretch/>
        </p:blipFill>
        <p:spPr>
          <a:xfrm>
            <a:off x="324422" y="1587080"/>
            <a:ext cx="1173293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2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Menagerie,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c.1667. RIGHTS THROUGH BROWN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645E283-70BF-4911-86FB-C900A33D5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6" t="21588" r="15119" b="9840"/>
          <a:stretch/>
        </p:blipFill>
        <p:spPr>
          <a:xfrm>
            <a:off x="1963878" y="319314"/>
            <a:ext cx="8454024" cy="58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7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Slave Barracoon,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Illustrated London News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(Apr. 14, 1849), vol. 14, p.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237). RIGHTS THROUGH VOYAGES.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4" y="640682"/>
            <a:ext cx="11430000" cy="54483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160042" y="2598821"/>
            <a:ext cx="2602832" cy="304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566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Job Ben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Soloman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c.1750 (	Gentleman's Magazine (Jun., 1750), vol. 20, facing p.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272). RIGHTS THROUGH VOYAGES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F3F5436-F9C2-405F-931E-1A0A1FA6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315" y="376237"/>
            <a:ext cx="5391150" cy="57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2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Cutting the Sugar Cane,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c.1833. RIGHTS THROUGH BROWN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047CFE6-6B5C-42D8-9D93-C1745641E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26296" r="20000" b="18518"/>
          <a:stretch/>
        </p:blipFill>
        <p:spPr>
          <a:xfrm>
            <a:off x="1739180" y="239945"/>
            <a:ext cx="9023710" cy="60023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278743" y="3241134"/>
            <a:ext cx="2786743" cy="3073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886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“Marche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d’esclaves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,”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c.1784. RIGHTS THROUGH BROWN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F864283-22FE-46E9-920B-29F5EE95B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9" t="25833" r="19922" b="15556"/>
          <a:stretch/>
        </p:blipFill>
        <p:spPr>
          <a:xfrm>
            <a:off x="1704435" y="228599"/>
            <a:ext cx="8972910" cy="596309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261937" y="2277979"/>
            <a:ext cx="1395663" cy="2887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0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5871411"/>
            <a:ext cx="9144000" cy="85287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“Prospect of the Coast from El Mina to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Mowri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from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Barbot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&amp; Smith,”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 Thomas Astley (ed.),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A New General Collection of Voyages and Travels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(London, 1745-47), vol. 2, plate 61, facing p. 589</a:t>
            </a:r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 RIGHTS THROUGH VOYAGES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slavevoyages.org/documents/images/05E9C33B77F88C60B2F76340EDB91FB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1" y="1471863"/>
            <a:ext cx="11879497" cy="377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4443663" y="3753853"/>
            <a:ext cx="4347411" cy="1491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71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Wildfire,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c.1860. RIGHTS THROUGH BROWN.</a:t>
            </a: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DB317EB-938E-4112-9690-F2ED6B57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52" y="123825"/>
            <a:ext cx="4943475" cy="603104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801851" y="3737811"/>
            <a:ext cx="914401" cy="1053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17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851" y="5785146"/>
            <a:ext cx="10057037" cy="409754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U.S. Naval Brig ""Perry"" Approaching Slaver ""Martha"“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c.1850 (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Andrew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H. Foote,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Africa and the American Flag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(New York, 1854), p.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286). RIGHTS THROUGH VOYAGES.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7723D6E-713C-405F-8130-567F7D90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89" y="236986"/>
            <a:ext cx="8916763" cy="539464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275989" y="2351314"/>
            <a:ext cx="3252468" cy="2264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39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“To Be Sold…”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1769. RIGHTS THROUGH BROWN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57B5FF1-71D2-48BA-B5CD-1E80F92D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44462"/>
            <a:ext cx="4179888" cy="611162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15314" y="914400"/>
            <a:ext cx="1801586" cy="2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79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Group of Negros, as imported to be sold for Slaves,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c.1793. RIGHTS THROUGH BROWN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2FCF41B-BC88-413B-A655-CFF85E5F4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62" t="33227" r="35357" b="25502"/>
          <a:stretch/>
        </p:blipFill>
        <p:spPr>
          <a:xfrm>
            <a:off x="3961813" y="135617"/>
            <a:ext cx="4458154" cy="59543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762171" y="2641600"/>
            <a:ext cx="1901372" cy="2757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81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84F248-10DD-4089-B2F9-4AC09888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890" y="6314536"/>
            <a:ext cx="9144000" cy="409754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Holeing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 Cane Piece, c.1833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BD81BBC-357D-46DB-9A0A-95BD801E3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2" t="36036" r="52567" b="26487"/>
          <a:stretch/>
        </p:blipFill>
        <p:spPr>
          <a:xfrm>
            <a:off x="2304767" y="593123"/>
            <a:ext cx="7772245" cy="531785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737600" y="3585029"/>
            <a:ext cx="1465943" cy="2104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11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281</Words>
  <Application>Microsoft Macintosh PowerPoint</Application>
  <PresentationFormat>Widescreen</PresentationFormat>
  <Paragraphs>25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Radburn</dc:creator>
  <cp:lastModifiedBy>Alexander, Marcy</cp:lastModifiedBy>
  <cp:revision>13</cp:revision>
  <dcterms:created xsi:type="dcterms:W3CDTF">2017-08-18T08:55:56Z</dcterms:created>
  <dcterms:modified xsi:type="dcterms:W3CDTF">2017-08-24T17:24:39Z</dcterms:modified>
</cp:coreProperties>
</file>